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906000" cy="7561263"/>
  <p:notesSz cx="6858000" cy="9144000"/>
  <p:defaultTextStyle>
    <a:defPPr>
      <a:defRPr lang="ru-RU"/>
    </a:defPPr>
    <a:lvl1pPr marL="0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8996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7991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6986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5981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4977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3972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92968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91964" algn="l" defTabSz="997991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FC2C"/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64" y="-96"/>
      </p:cViewPr>
      <p:guideLst>
        <p:guide orient="horz" pos="238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348894"/>
            <a:ext cx="842010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4284717"/>
            <a:ext cx="693420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7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6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5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4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92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91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400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56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334306"/>
            <a:ext cx="2414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334306"/>
            <a:ext cx="7078663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2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4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858813"/>
            <a:ext cx="842010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3204786"/>
            <a:ext cx="842010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899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799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69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598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949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939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929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9196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40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944575"/>
            <a:ext cx="4746625" cy="550291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944575"/>
            <a:ext cx="4746625" cy="550291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589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02802"/>
            <a:ext cx="891540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92533"/>
            <a:ext cx="4376870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996" indent="0">
              <a:buNone/>
              <a:defRPr sz="2200" b="1"/>
            </a:lvl2pPr>
            <a:lvl3pPr marL="997991" indent="0">
              <a:buNone/>
              <a:defRPr sz="2000" b="1"/>
            </a:lvl3pPr>
            <a:lvl4pPr marL="1496986" indent="0">
              <a:buNone/>
              <a:defRPr sz="1700" b="1"/>
            </a:lvl4pPr>
            <a:lvl5pPr marL="1995981" indent="0">
              <a:buNone/>
              <a:defRPr sz="1700" b="1"/>
            </a:lvl5pPr>
            <a:lvl6pPr marL="2494977" indent="0">
              <a:buNone/>
              <a:defRPr sz="1700" b="1"/>
            </a:lvl6pPr>
            <a:lvl7pPr marL="2993972" indent="0">
              <a:buNone/>
              <a:defRPr sz="1700" b="1"/>
            </a:lvl7pPr>
            <a:lvl8pPr marL="3492968" indent="0">
              <a:buNone/>
              <a:defRPr sz="1700" b="1"/>
            </a:lvl8pPr>
            <a:lvl9pPr marL="399196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397901"/>
            <a:ext cx="4376870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692533"/>
            <a:ext cx="4378590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996" indent="0">
              <a:buNone/>
              <a:defRPr sz="2200" b="1"/>
            </a:lvl2pPr>
            <a:lvl3pPr marL="997991" indent="0">
              <a:buNone/>
              <a:defRPr sz="2000" b="1"/>
            </a:lvl3pPr>
            <a:lvl4pPr marL="1496986" indent="0">
              <a:buNone/>
              <a:defRPr sz="1700" b="1"/>
            </a:lvl4pPr>
            <a:lvl5pPr marL="1995981" indent="0">
              <a:buNone/>
              <a:defRPr sz="1700" b="1"/>
            </a:lvl5pPr>
            <a:lvl6pPr marL="2494977" indent="0">
              <a:buNone/>
              <a:defRPr sz="1700" b="1"/>
            </a:lvl6pPr>
            <a:lvl7pPr marL="2993972" indent="0">
              <a:buNone/>
              <a:defRPr sz="1700" b="1"/>
            </a:lvl7pPr>
            <a:lvl8pPr marL="3492968" indent="0">
              <a:buNone/>
              <a:defRPr sz="1700" b="1"/>
            </a:lvl8pPr>
            <a:lvl9pPr marL="3991964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397901"/>
            <a:ext cx="4378590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587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61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16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01050"/>
            <a:ext cx="3259006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301051"/>
            <a:ext cx="5537729" cy="6453328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582265"/>
            <a:ext cx="3259006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8996" indent="0">
              <a:buNone/>
              <a:defRPr sz="1300"/>
            </a:lvl2pPr>
            <a:lvl3pPr marL="997991" indent="0">
              <a:buNone/>
              <a:defRPr sz="1100"/>
            </a:lvl3pPr>
            <a:lvl4pPr marL="1496986" indent="0">
              <a:buNone/>
              <a:defRPr sz="1000"/>
            </a:lvl4pPr>
            <a:lvl5pPr marL="1995981" indent="0">
              <a:buNone/>
              <a:defRPr sz="1000"/>
            </a:lvl5pPr>
            <a:lvl6pPr marL="2494977" indent="0">
              <a:buNone/>
              <a:defRPr sz="1000"/>
            </a:lvl6pPr>
            <a:lvl7pPr marL="2993972" indent="0">
              <a:buNone/>
              <a:defRPr sz="1000"/>
            </a:lvl7pPr>
            <a:lvl8pPr marL="3492968" indent="0">
              <a:buNone/>
              <a:defRPr sz="1000"/>
            </a:lvl8pPr>
            <a:lvl9pPr marL="399196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8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5292884"/>
            <a:ext cx="594360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75613"/>
            <a:ext cx="5943600" cy="4536758"/>
          </a:xfrm>
        </p:spPr>
        <p:txBody>
          <a:bodyPr/>
          <a:lstStyle>
            <a:lvl1pPr marL="0" indent="0">
              <a:buNone/>
              <a:defRPr sz="3500"/>
            </a:lvl1pPr>
            <a:lvl2pPr marL="498996" indent="0">
              <a:buNone/>
              <a:defRPr sz="3100"/>
            </a:lvl2pPr>
            <a:lvl3pPr marL="997991" indent="0">
              <a:buNone/>
              <a:defRPr sz="2600"/>
            </a:lvl3pPr>
            <a:lvl4pPr marL="1496986" indent="0">
              <a:buNone/>
              <a:defRPr sz="2200"/>
            </a:lvl4pPr>
            <a:lvl5pPr marL="1995981" indent="0">
              <a:buNone/>
              <a:defRPr sz="2200"/>
            </a:lvl5pPr>
            <a:lvl6pPr marL="2494977" indent="0">
              <a:buNone/>
              <a:defRPr sz="2200"/>
            </a:lvl6pPr>
            <a:lvl7pPr marL="2993972" indent="0">
              <a:buNone/>
              <a:defRPr sz="2200"/>
            </a:lvl7pPr>
            <a:lvl8pPr marL="3492968" indent="0">
              <a:buNone/>
              <a:defRPr sz="2200"/>
            </a:lvl8pPr>
            <a:lvl9pPr marL="3991964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917739"/>
            <a:ext cx="594360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8996" indent="0">
              <a:buNone/>
              <a:defRPr sz="1300"/>
            </a:lvl2pPr>
            <a:lvl3pPr marL="997991" indent="0">
              <a:buNone/>
              <a:defRPr sz="1100"/>
            </a:lvl3pPr>
            <a:lvl4pPr marL="1496986" indent="0">
              <a:buNone/>
              <a:defRPr sz="1000"/>
            </a:lvl4pPr>
            <a:lvl5pPr marL="1995981" indent="0">
              <a:buNone/>
              <a:defRPr sz="1000"/>
            </a:lvl5pPr>
            <a:lvl6pPr marL="2494977" indent="0">
              <a:buNone/>
              <a:defRPr sz="1000"/>
            </a:lvl6pPr>
            <a:lvl7pPr marL="2993972" indent="0">
              <a:buNone/>
              <a:defRPr sz="1000"/>
            </a:lvl7pPr>
            <a:lvl8pPr marL="3492968" indent="0">
              <a:buNone/>
              <a:defRPr sz="1000"/>
            </a:lvl8pPr>
            <a:lvl9pPr marL="399196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955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02802"/>
            <a:ext cx="8915400" cy="1260211"/>
          </a:xfrm>
          <a:prstGeom prst="rect">
            <a:avLst/>
          </a:prstGeom>
        </p:spPr>
        <p:txBody>
          <a:bodyPr vert="horz" lIns="99799" tIns="49899" rIns="99799" bIns="4989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764295"/>
            <a:ext cx="8915400" cy="4990084"/>
          </a:xfrm>
          <a:prstGeom prst="rect">
            <a:avLst/>
          </a:prstGeom>
        </p:spPr>
        <p:txBody>
          <a:bodyPr vert="horz" lIns="99799" tIns="49899" rIns="99799" bIns="4989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7008172"/>
            <a:ext cx="2311400" cy="402567"/>
          </a:xfrm>
          <a:prstGeom prst="rect">
            <a:avLst/>
          </a:prstGeom>
        </p:spPr>
        <p:txBody>
          <a:bodyPr vert="horz" lIns="99799" tIns="49899" rIns="99799" bIns="4989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B22A-219D-49E6-8C62-D4352F4A69D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7008172"/>
            <a:ext cx="3136900" cy="402567"/>
          </a:xfrm>
          <a:prstGeom prst="rect">
            <a:avLst/>
          </a:prstGeom>
        </p:spPr>
        <p:txBody>
          <a:bodyPr vert="horz" lIns="99799" tIns="49899" rIns="99799" bIns="4989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7008172"/>
            <a:ext cx="2311400" cy="402567"/>
          </a:xfrm>
          <a:prstGeom prst="rect">
            <a:avLst/>
          </a:prstGeom>
        </p:spPr>
        <p:txBody>
          <a:bodyPr vert="horz" lIns="99799" tIns="49899" rIns="99799" bIns="4989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04AED-89C7-437C-9CB8-CDC6AE622D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2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97991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4246" indent="-374246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0868" indent="-311872" algn="l" defTabSz="997991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47490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6484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5480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4475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3471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2466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1461" indent="-249498" algn="l" defTabSz="997991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8996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7991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6986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5981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4977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972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2968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91964" algn="l" defTabSz="997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  <a:alpha val="22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трелка вниз 33"/>
          <p:cNvSpPr/>
          <p:nvPr/>
        </p:nvSpPr>
        <p:spPr>
          <a:xfrm>
            <a:off x="4892984" y="3668357"/>
            <a:ext cx="109556" cy="261538"/>
          </a:xfrm>
          <a:prstGeom prst="downArrow">
            <a:avLst/>
          </a:prstGeom>
          <a:solidFill>
            <a:srgbClr val="10FC2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799" tIns="49899" rIns="99799" bIns="49899"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Egorova\AppData\Local\Microsoft\Windows\INetCache\IE\8XCM2J9S\ei0OS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268" y="847101"/>
            <a:ext cx="573382" cy="58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gorova\AppData\Local\Microsoft\Windows\INetCache\IE\8XCM2J9S\1200px-Accountancy_template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2246" y="2679306"/>
            <a:ext cx="858095" cy="87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Egorova\AppData\Local\Microsoft\Windows\INetCache\IE\8XCM2J9S\documents-1677020_64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507" y="6731400"/>
            <a:ext cx="607732" cy="70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22412" y="20796"/>
            <a:ext cx="6754623" cy="931769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Алгоритм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введения нового вида меры социальной поддержки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семей с детьми</a:t>
            </a:r>
            <a:endParaRPr lang="ru-RU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0684" y="892142"/>
            <a:ext cx="8851397" cy="562437"/>
          </a:xfrm>
          <a:prstGeom prst="rect">
            <a:avLst/>
          </a:prstGeom>
          <a:noFill/>
        </p:spPr>
        <p:txBody>
          <a:bodyPr wrap="squar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Указ Президента Российской Федерации от 20.03.2020 №199 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«О дополнительных мерах государственной поддержки семей, имеющих детей»  </a:t>
            </a:r>
            <a:endParaRPr lang="en-US" sz="15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90403" y="1477164"/>
            <a:ext cx="109556" cy="196242"/>
          </a:xfrm>
          <a:prstGeom prst="downArrow">
            <a:avLst/>
          </a:prstGeom>
          <a:solidFill>
            <a:srgbClr val="10FC2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799" tIns="49899" rIns="99799" bIns="49899"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858200" y="2679306"/>
            <a:ext cx="3989197" cy="1051938"/>
          </a:xfrm>
          <a:prstGeom prst="rect">
            <a:avLst/>
          </a:prstGeom>
          <a:noFill/>
        </p:spPr>
        <p:txBody>
          <a:bodyPr wrap="squar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Если доход ниже 9544 рублей на каждого члена семьи (величина прожиточного минимума на душу населения)</a:t>
            </a:r>
          </a:p>
        </p:txBody>
      </p:sp>
      <p:pic>
        <p:nvPicPr>
          <p:cNvPr id="1033" name="Picture 9" descr="https://avatars.mds.yandex.net/get-zen_doc/1708265/pub_5dfe19e6ddfef600afa5cee1_5dfe1c0e11691d00ae2fb576/scale_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8480" y="2701249"/>
            <a:ext cx="986457" cy="7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23791" y="3929895"/>
            <a:ext cx="6590860" cy="885603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pPr algn="ctr"/>
            <a:r>
              <a:rPr lang="ru-RU" sz="1700" b="1" dirty="0">
                <a:solidFill>
                  <a:srgbClr val="003399"/>
                </a:solidFill>
              </a:rPr>
              <a:t>Вы имеете право на ежемесячную денежную выплату </a:t>
            </a:r>
          </a:p>
          <a:p>
            <a:pPr algn="ctr"/>
            <a:r>
              <a:rPr lang="ru-RU" sz="1700" b="1" dirty="0">
                <a:solidFill>
                  <a:srgbClr val="003399"/>
                </a:solidFill>
              </a:rPr>
              <a:t>на ребенка от 3 до 7 лет включительно </a:t>
            </a:r>
            <a:r>
              <a:rPr lang="ru-RU" sz="1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размере 4908,5 рублей </a:t>
            </a:r>
          </a:p>
          <a:p>
            <a:pPr algn="ctr"/>
            <a:r>
              <a:rPr lang="ru-RU" sz="1700" b="1" dirty="0">
                <a:solidFill>
                  <a:srgbClr val="003399"/>
                </a:solidFill>
              </a:rPr>
              <a:t>(50% величины прожиточного минимума </a:t>
            </a:r>
            <a:r>
              <a:rPr lang="ru-RU" sz="1700" b="1" dirty="0" smtClean="0">
                <a:solidFill>
                  <a:srgbClr val="003399"/>
                </a:solidFill>
              </a:rPr>
              <a:t>для детей – 9817 рублей)</a:t>
            </a:r>
            <a:endParaRPr lang="ru-RU" sz="1700" b="1" dirty="0">
              <a:solidFill>
                <a:srgbClr val="003399"/>
              </a:solidFill>
            </a:endParaRPr>
          </a:p>
        </p:txBody>
      </p:sp>
      <p:pic>
        <p:nvPicPr>
          <p:cNvPr id="1037" name="Picture 13" descr="https://yt3.ggpht.com/a/AGF-l79cXCu7SiGX-8nMBw3bY_NYD4GpfX1VtbPvjA=s900-c-k-c0xffffffff-no-rj-m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8330" y="3921168"/>
            <a:ext cx="855358" cy="87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11361" y="1709214"/>
            <a:ext cx="9006270" cy="814402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Закон Пензенской области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«О внесении изменений в Закон Пензенской области «О пособиях семьям имеющим детей»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(март 2020 года)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68828" y="2796184"/>
            <a:ext cx="2486403" cy="562437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Если Вашему ребенку 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от 3 до </a:t>
            </a:r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лет включительно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11361" y="4938124"/>
            <a:ext cx="8513811" cy="1051938"/>
          </a:xfrm>
          <a:prstGeom prst="rect">
            <a:avLst/>
          </a:prstGeom>
          <a:noFill/>
        </p:spPr>
        <p:txBody>
          <a:bodyPr wrap="squar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Принятие Постановления Правительства Российской Федерации, утверждающего требования к порядку и условиям предоставления выплаты, перечень документов для ее назначения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(апрель-май  2020 года)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11362" y="6595133"/>
            <a:ext cx="8311716" cy="793270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Вам необходимо обратиться с заявлением в многофункциональный центр, </a:t>
            </a: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</a:rPr>
              <a:t>либо через 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единый </a:t>
            </a:r>
            <a:endParaRPr lang="ru-RU" sz="15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</a:rPr>
              <a:t>портал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государственных услуг, </a:t>
            </a:r>
            <a:r>
              <a:rPr lang="ru-RU" sz="1500" b="1" dirty="0" smtClean="0">
                <a:solidFill>
                  <a:schemeClr val="tx2">
                    <a:lumMod val="75000"/>
                  </a:schemeClr>
                </a:solidFill>
              </a:rPr>
              <a:t>либо в </a:t>
            </a:r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орган социальной защиты населения по месту жительства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(июнь 2020 года)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11361" y="5850656"/>
            <a:ext cx="9977021" cy="576865"/>
          </a:xfrm>
          <a:prstGeom prst="rect">
            <a:avLst/>
          </a:prstGeom>
          <a:noFill/>
        </p:spPr>
        <p:txBody>
          <a:bodyPr wrap="none" lIns="99799" tIns="49899" rIns="99799" bIns="49899" rtlCol="0">
            <a:spAutoFit/>
          </a:bodyPr>
          <a:lstStyle/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В средствах массой информации и в информационной-телекоммуникационной сети «Интернет»</a:t>
            </a:r>
          </a:p>
          <a:p>
            <a:r>
              <a:rPr lang="ru-RU" sz="1500" b="1" dirty="0">
                <a:solidFill>
                  <a:schemeClr val="tx2">
                    <a:lumMod val="75000"/>
                  </a:schemeClr>
                </a:solidFill>
              </a:rPr>
              <a:t> размещена информация о начале приема документов для назначения выплаты (май-июнь 2020 года)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71558" y="3635473"/>
            <a:ext cx="6179797" cy="65768"/>
          </a:xfrm>
          <a:prstGeom prst="rect">
            <a:avLst/>
          </a:prstGeom>
          <a:solidFill>
            <a:srgbClr val="10FC2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799" tIns="49899" rIns="99799" bIns="49899" rtlCol="0" anchor="ctr"/>
          <a:lstStyle/>
          <a:p>
            <a:pPr algn="ctr"/>
            <a:endParaRPr lang="ru-RU"/>
          </a:p>
        </p:txBody>
      </p:sp>
      <p:pic>
        <p:nvPicPr>
          <p:cNvPr id="35" name="Picture 2" descr="C:\Users\Egorova\AppData\Local\Microsoft\Windows\INetCache\IE\8XCM2J9S\ei0OS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69" y="1727061"/>
            <a:ext cx="573382" cy="58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Egorova\AppData\Local\Microsoft\Windows\INetCache\IE\8XCM2J9S\ei0OS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829" y="5046605"/>
            <a:ext cx="573382" cy="58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Стрелка вниз 36"/>
          <p:cNvSpPr/>
          <p:nvPr/>
        </p:nvSpPr>
        <p:spPr>
          <a:xfrm>
            <a:off x="490403" y="5654414"/>
            <a:ext cx="109556" cy="196242"/>
          </a:xfrm>
          <a:prstGeom prst="downArrow">
            <a:avLst/>
          </a:prstGeom>
          <a:solidFill>
            <a:srgbClr val="10FC2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799" tIns="49899" rIns="99799" bIns="49899"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511282" y="6522972"/>
            <a:ext cx="109556" cy="196242"/>
          </a:xfrm>
          <a:prstGeom prst="downArrow">
            <a:avLst/>
          </a:prstGeom>
          <a:solidFill>
            <a:srgbClr val="10FC2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799" tIns="49899" rIns="99799" bIns="49899"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 cstate="print"/>
          <a:srcRect l="1784" r="2674" b="3635"/>
          <a:stretch/>
        </p:blipFill>
        <p:spPr>
          <a:xfrm>
            <a:off x="8887529" y="62276"/>
            <a:ext cx="944552" cy="941142"/>
          </a:xfrm>
          <a:prstGeom prst="ellipse">
            <a:avLst/>
          </a:prstGeom>
        </p:spPr>
      </p:pic>
      <p:pic>
        <p:nvPicPr>
          <p:cNvPr id="1034" name="Picture 10" descr="https://imageog.flaticon.com/icons/png/512/321/321691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394" r="22966"/>
          <a:stretch/>
        </p:blipFill>
        <p:spPr bwMode="auto">
          <a:xfrm>
            <a:off x="249615" y="5888911"/>
            <a:ext cx="631809" cy="60706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281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190</Words>
  <Application>Microsoft Office PowerPoint</Application>
  <PresentationFormat>Произвольный</PresentationFormat>
  <Paragraphs>21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Egorova</dc:creator>
  <cp:lastModifiedBy>Пользователь</cp:lastModifiedBy>
  <cp:revision>17</cp:revision>
  <dcterms:created xsi:type="dcterms:W3CDTF">2020-03-27T05:03:01Z</dcterms:created>
  <dcterms:modified xsi:type="dcterms:W3CDTF">2020-04-01T08:50:59Z</dcterms:modified>
</cp:coreProperties>
</file>